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ink/ink4.xml" ContentType="application/inkml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68" r:id="rId2"/>
    <p:sldMasterId id="2147483792" r:id="rId3"/>
    <p:sldMasterId id="2147483738" r:id="rId4"/>
    <p:sldMasterId id="2147483648" r:id="rId5"/>
  </p:sldMasterIdLst>
  <p:sldIdLst>
    <p:sldId id="265" r:id="rId6"/>
    <p:sldId id="268" r:id="rId7"/>
    <p:sldId id="269" r:id="rId8"/>
    <p:sldId id="270" r:id="rId9"/>
    <p:sldId id="271" r:id="rId10"/>
    <p:sldId id="261" r:id="rId11"/>
    <p:sldId id="262" r:id="rId12"/>
    <p:sldId id="263" r:id="rId13"/>
    <p:sldId id="264" r:id="rId14"/>
    <p:sldId id="274" r:id="rId15"/>
    <p:sldId id="257" r:id="rId16"/>
    <p:sldId id="258" r:id="rId17"/>
    <p:sldId id="266" r:id="rId18"/>
    <p:sldId id="267" r:id="rId19"/>
    <p:sldId id="272" r:id="rId20"/>
    <p:sldId id="27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yna Dragan" initials="MD" lastIdx="7" clrIdx="0">
    <p:extLst>
      <p:ext uri="{19B8F6BF-5375-455C-9EA6-DF929625EA0E}">
        <p15:presenceInfo xmlns:p15="http://schemas.microsoft.com/office/powerpoint/2012/main" userId="S::martyna.dragan@zslukawiec365.onmicrosoft.com::e4748337-4ad8-46b5-901d-d5e972403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D547D-9E1E-F940-6020-E9EE35C495D1}" v="7" dt="2021-02-14T18:16:19.364"/>
    <p1510:client id="{0B2BAE9F-70B4-B000-F9B3-9460F480D4A3}" v="87" dt="2021-02-23T20:30:40.520"/>
    <p1510:client id="{3BECF953-720D-274E-450C-A85C3AC54D4E}" v="4" dt="2021-02-17T17:30:58.659"/>
    <p1510:client id="{45F6B521-F263-0F9E-93AB-BBDDEAC285F3}" v="23" dt="2021-02-23T14:30:13.318"/>
    <p1510:client id="{790B3DCE-D6CE-ECCA-B61E-B912ACD19093}" v="331" dt="2021-02-16T13:43:34.126"/>
    <p1510:client id="{7DFFA02F-4DBF-5DF6-DD55-0871DEB796BB}" v="74" dt="2021-02-23T20:39:13.191"/>
    <p1510:client id="{91E67CBC-EF3F-A21F-2281-66F82C018392}" v="24" dt="2021-02-17T18:49:51.806"/>
    <p1510:client id="{B6104693-D802-86FA-E15F-2425BAD14483}" v="17" dt="2021-02-24T13:39:52.558"/>
    <p1510:client id="{BA811980-E167-7331-FCC0-D6084FF96500}" v="8" dt="2021-02-22T09:02:59.506"/>
    <p1510:client id="{F6461D95-2F55-4920-B625-5ED2A8C863F0}" v="35" dt="2021-02-14T18:08:2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04:14:46.454" idx="3">
    <p:pos x="10" y="10"/>
    <p:text>Witamina B9-Paula Gaweł
Witamina B6-Paulina zdun
Witamina C-Tymoteusz Świątek
Witamina H-Ola Nykiel
Witamina B12-Hania Nosek
Prezentację tą skleiła oraz dorobiła początkowy slajd  Martyna Dragan 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4T04:32:04.043" idx="5">
    <p:pos x="10" y="10"/>
    <p:text>Część prezentacji o witaminie B6 wykonała Paulina Zdun klasa 7a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5T23:29:20.005" idx="2">
    <p:pos x="10" y="10"/>
    <p:text>Część prezentacji o witaminie B9 wykonała Paula Gaweł klasa 7a.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4T04:32:40.418" idx="6">
    <p:pos x="10" y="10"/>
    <p:text>Część prezentacji o witaminie C wykonał Tymoteusz Świątek z klasy 7a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7T09:30:58.659" idx="4">
    <p:pos x="10" y="10"/>
    <p:text>Część prezentacji o witaminie B12 wykonała Hania Nosek z klasy 7a.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4T04:33:58.497" idx="7">
    <p:pos x="10" y="10"/>
    <p:text>Część prezentacji o witaminie H wykonała Ola Nykiel z klasy 7a.
</p:text>
    <p:extLst>
      <p:ext uri="{C676402C-5697-4E1C-873F-D02D1690AC5C}">
        <p15:threadingInfo xmlns:p15="http://schemas.microsoft.com/office/powerpoint/2012/main" timeZoneBias="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17:28:38.8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10964 7138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17:28:38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10414 6884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17:28:38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9694 6376 16383 0 0,'0'0'-16383'0'0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17:28:46.4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8959 16383 0 0,'0'9'0'0'0,"0"7"0"0"0,0 6 0 0 0,0 4 0 0 0,-4-4 0 0 0,-2 1 0 0 0,-4-5 0 0 0,-1-1 0 0 0,-3-3 0 0 0,2 1 0 0 0,2 2 0 0 0,3 2 0 0 0,2 3 0 0 0,3-2-16383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658BF-826F-4565-83A4-FD7844097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0F5DF0C-7C8D-440F-AF7A-6B7957832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57B466-5BAB-4C88-8EEF-1FB27BB6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420404-368B-43D0-980A-1F4671FE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9938A2-F45C-4731-B287-EE84643C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274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B93FD8-B710-4039-8954-C3C09BC3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9F281E-DE9B-49CD-9DB7-7D117EF7C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E36697-F402-402D-B7E7-253F758D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59EE56-EA8D-44CF-80A1-FE262686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A73B9A-7240-4D88-ABF5-419EAC30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387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355F-6076-4F30-905C-B38B391A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96360D-F19A-4D50-BE1E-87AFC2B8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8D9798-BE22-4C24-8C16-AF8570C6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008A88-814A-428D-97DE-B5FCA6AC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054634-78EE-48D9-90E0-9EC6A003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10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3B49C-D962-4A03-A64C-A93274D5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C6677B-9864-4ED0-854E-773C53E40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032DDD-14C0-4292-A538-F0BAC6652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991D19-6753-4A8F-9237-64E16B96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F4375D-6BCB-41E3-BF3A-1A4A360E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7B414D-F434-478E-874A-3D685F99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608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70FC6B-3121-45B0-B639-4F56F5E1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23FB01-C7C0-4989-B234-09B115B0F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50E289-A8A8-4785-9654-F7BE8D155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27D430B-9F1A-4626-BF5B-87188FCD0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19B7E9-9E61-4CEA-A668-31C1DE0B7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5C6303-FB92-429C-A26E-8075A452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BFF5FB3-5BE8-46EC-9B5F-7E8EA201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EEC553-11AE-4BED-843B-B86C9CD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194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6307F3-05C3-42DB-8204-9A1348D9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92A7B87-BA02-4124-BCC0-F8198504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01DE79-A977-40B9-8ADC-0F0064C6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A73368-6C03-47A4-9642-1D26C098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269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699987F-6D62-4C35-B72E-3FF31892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439F1D4-5913-45F5-9266-0F98F652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8CEDB7-DA87-4D3B-9DA3-D7A94459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33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3AA007-4CEF-44BC-A0C0-2E019766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88F292-39E1-48D9-A112-448B3A8B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F20D89-7C5C-45A2-8C84-B12393AE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D4D444-4F3F-4BBC-8786-375AEFB3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3CA938-92DD-4526-84CB-0869272D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755AE9-B72D-4D08-96BB-C09418D4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762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82DAF7-56D7-484A-B0DD-6AAA3336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F406CB-D3BD-4527-8F14-4CE2C714E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61228A-0E60-4472-A83B-7AA109D2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BC833A-BEEC-4702-B800-B5EEB6C4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1E9906-7DE1-493D-AC12-F15EEAB0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711B2C-D1AF-46F7-A2F7-280D0588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782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6DB2F-698A-4AD1-A71E-E5084F09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9BB9764-A380-4431-BFCF-9876A8B27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E188A6-9920-4502-A02E-51DE4713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57EF04-CF81-4C0E-90FE-C1A2B60C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EE698E-4315-4466-B72D-4D3269F7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936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5D686F-918D-441F-9BDA-85F709AE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8516FC-C6C7-4A5E-9B52-650C597E6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EFD70D-985B-4010-8826-5CC94E1D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E55450-F195-4E00-8618-5C430CB7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159CD5-D042-41E4-9245-6BB39BC4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204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5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406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209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671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14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88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935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301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717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008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60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64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F0DB01-C54F-4B82-93B2-1032FF827815}" type="datetimeFigureOut">
              <a:rPr lang="pl-PL" smtClean="0"/>
              <a:pPr/>
              <a:t>24.02.2021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0F6111-0DB5-4E23-AFBC-A1AC86E6FDA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1A712B1-D9D0-48C6-A967-AFC56A5C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A0AEB1-A39C-489D-9BA3-C015715F1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E54CBE-1BEE-455F-915B-6BC11A3B1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1C48-17BF-4511-AE1E-54783B9F30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8B4AB9-3506-4296-A0C2-5B0C7A94D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14BDD2-4DA9-4ADA-953D-E88776B31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DF8A-DCEC-4249-841F-195F23011E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13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A555-C926-4618-9EE1-5763F7AE81A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3DD6-4D60-48DC-B7E7-E237FB859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4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comments" Target="../comments/commen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omments" Target="../comments/commen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312FBE36-EEB1-410F-82B1-76E34356C0D5}"/>
              </a:ext>
            </a:extLst>
          </p:cNvPr>
          <p:cNvSpPr txBox="1"/>
          <p:nvPr/>
        </p:nvSpPr>
        <p:spPr>
          <a:xfrm>
            <a:off x="3204443" y="4007423"/>
            <a:ext cx="6948104" cy="11471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chemeClr val="bg1"/>
                </a:solidFill>
                <a:latin typeface="Modern Love Grunge"/>
                <a:ea typeface="+mj-ea"/>
                <a:cs typeface="+mj-cs"/>
              </a:rPr>
              <a:t>WITAMINY ROZPUSZCZALNE W WODZIE</a:t>
            </a:r>
            <a:endParaRPr lang="pl-PL" sz="4600">
              <a:solidFill>
                <a:schemeClr val="bg1"/>
              </a:solidFill>
              <a:latin typeface="Modern Love Grunge"/>
              <a:ea typeface="+mj-ea"/>
              <a:cs typeface="+mj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4D73B030-3DE1-4949-A2DA-650E9CF6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57" y="232142"/>
            <a:ext cx="1043465" cy="1532227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F98195D-E674-474D-AB11-C613580C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06" y="1005587"/>
            <a:ext cx="1211315" cy="1778697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B59CCEE7-7AB9-4E50-8293-19F8BE0D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041" y="303879"/>
            <a:ext cx="1415891" cy="2079097"/>
          </a:xfrm>
          <a:prstGeom prst="rect">
            <a:avLst/>
          </a:prstGeom>
        </p:spPr>
      </p:pic>
      <p:pic>
        <p:nvPicPr>
          <p:cNvPr id="2" name="Obraz 2">
            <a:extLst>
              <a:ext uri="{FF2B5EF4-FFF2-40B4-BE49-F238E27FC236}">
                <a16:creationId xmlns:a16="http://schemas.microsoft.com/office/drawing/2014/main" id="{2709F1F0-DEF7-4405-9F29-547762D3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5" y="3429000"/>
            <a:ext cx="1894524" cy="2781922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8081582E-C7CD-4CBC-8F5B-A1F02919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14" y="2876562"/>
            <a:ext cx="635431" cy="933068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83B308EA-64AA-4B67-9A52-31FFCA8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810" y="4872691"/>
            <a:ext cx="1152751" cy="169270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DB99960-EB4F-48A7-8E92-7989A64A581B}"/>
              </a:ext>
            </a:extLst>
          </p:cNvPr>
          <p:cNvSpPr txBox="1"/>
          <p:nvPr/>
        </p:nvSpPr>
        <p:spPr>
          <a:xfrm>
            <a:off x="981075" y="463867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cs typeface="Calibri"/>
              </a:rPr>
              <a:t>B9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AD71B9C-3723-4963-B0FA-C3E9FC0C2478}"/>
              </a:ext>
            </a:extLst>
          </p:cNvPr>
          <p:cNvSpPr txBox="1"/>
          <p:nvPr/>
        </p:nvSpPr>
        <p:spPr>
          <a:xfrm>
            <a:off x="6743700" y="1733550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>
                <a:solidFill>
                  <a:schemeClr val="bg1"/>
                </a:solidFill>
                <a:cs typeface="Calibri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6FD959-1902-4DDD-8E83-F4B9D358B8A6}"/>
              </a:ext>
            </a:extLst>
          </p:cNvPr>
          <p:cNvSpPr txBox="1"/>
          <p:nvPr/>
        </p:nvSpPr>
        <p:spPr>
          <a:xfrm>
            <a:off x="2809875" y="89535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cs typeface="Calibri"/>
              </a:rPr>
              <a:t>B3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1E6CE23-1FC1-4F9D-AFB6-18BE0648A875}"/>
              </a:ext>
            </a:extLst>
          </p:cNvPr>
          <p:cNvSpPr txBox="1"/>
          <p:nvPr/>
        </p:nvSpPr>
        <p:spPr>
          <a:xfrm>
            <a:off x="10439400" y="1247775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cs typeface="Calibri"/>
              </a:rPr>
              <a:t>B6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0A5F21A-4E43-4943-AAD7-D586389410C8}"/>
              </a:ext>
            </a:extLst>
          </p:cNvPr>
          <p:cNvSpPr txBox="1"/>
          <p:nvPr/>
        </p:nvSpPr>
        <p:spPr>
          <a:xfrm>
            <a:off x="10658475" y="55626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H</a:t>
            </a:r>
            <a:endParaRPr lang="en-US" sz="36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EB5D973-CC8E-4CDE-832D-0CCBFC72F9CA}"/>
              </a:ext>
            </a:extLst>
          </p:cNvPr>
          <p:cNvSpPr txBox="1"/>
          <p:nvPr/>
        </p:nvSpPr>
        <p:spPr>
          <a:xfrm>
            <a:off x="4276725" y="3248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B12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257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0" descr="Detal plasterka cytryny z wodą gazowaną w szklance">
            <a:extLst>
              <a:ext uri="{FF2B5EF4-FFF2-40B4-BE49-F238E27FC236}">
                <a16:creationId xmlns:a16="http://schemas.microsoft.com/office/drawing/2014/main" id="{A6134C1E-D4FC-48EB-AF91-3950E9A35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8" name="Rectangle 4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E857D6-6F89-49E1-AB94-E0C14B31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i="1">
                <a:latin typeface="Colonna MT"/>
              </a:rPr>
              <a:t>WITAMINA  C</a:t>
            </a:r>
          </a:p>
        </p:txBody>
      </p:sp>
      <p:sp>
        <p:nvSpPr>
          <p:cNvPr id="40" name="Rectangle: Rounded Corners 4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5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9" descr="Obraz zawierający warzywo, pasternak, zewnętrzne, drewniane&#10;&#10;Opis wygenerowany automatycznie">
            <a:extLst>
              <a:ext uri="{FF2B5EF4-FFF2-40B4-BE49-F238E27FC236}">
                <a16:creationId xmlns:a16="http://schemas.microsoft.com/office/drawing/2014/main" id="{120F349B-7D31-45DB-9661-B0B27F63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31" y="644229"/>
            <a:ext cx="1703776" cy="25603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woce, pomarańcze&#10;&#10;Opis wygenerowany automatycznie">
            <a:extLst>
              <a:ext uri="{FF2B5EF4-FFF2-40B4-BE49-F238E27FC236}">
                <a16:creationId xmlns:a16="http://schemas.microsoft.com/office/drawing/2014/main" id="{C5CFC41A-C654-4F82-BAA7-F18156317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71" y="644229"/>
            <a:ext cx="3847475" cy="25603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5BDFAEA-C62C-43DD-A8C5-6EC3DDE2A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96" y="3596301"/>
            <a:ext cx="4811646" cy="27127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7" descr="Obraz zawierający owoce, kosz, różny, kolorowy&#10;&#10;Opis wygenerowany automatycznie">
            <a:extLst>
              <a:ext uri="{FF2B5EF4-FFF2-40B4-BE49-F238E27FC236}">
                <a16:creationId xmlns:a16="http://schemas.microsoft.com/office/drawing/2014/main" id="{6B904445-2680-4DFE-8390-4A2DCBC42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82" y="3672788"/>
            <a:ext cx="5169253" cy="2560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A2A5038C-1A69-4E8B-901A-AA958A23E5AF}"/>
                  </a:ext>
                </a:extLst>
              </p14:cNvPr>
              <p14:cNvContentPartPr/>
              <p14:nvPr/>
            </p14:nvContentPartPr>
            <p14:xfrm>
              <a:off x="-1529386" y="3900488"/>
              <a:ext cx="28575" cy="9525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A2A5038C-1A69-4E8B-901A-AA958A23E5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546810" y="3882241"/>
                <a:ext cx="63074" cy="1313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841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clipart&#10;&#10;Opis wygenerowany automatycznie">
            <a:extLst>
              <a:ext uri="{FF2B5EF4-FFF2-40B4-BE49-F238E27FC236}">
                <a16:creationId xmlns:a16="http://schemas.microsoft.com/office/drawing/2014/main" id="{1817D92B-6933-43A5-B2EC-A3E19532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19" y="644229"/>
            <a:ext cx="2032000" cy="2560320"/>
          </a:xfrm>
          <a:prstGeom prst="rect">
            <a:avLst/>
          </a:prstGeom>
        </p:spPr>
      </p:pic>
      <p:sp>
        <p:nvSpPr>
          <p:cNvPr id="49" name="Rectangle 43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2C68586-DF43-49DD-944C-D3C23C48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72" y="644229"/>
            <a:ext cx="4019273" cy="2560320"/>
          </a:xfrm>
          <a:prstGeom prst="rect">
            <a:avLst/>
          </a:prstGeom>
        </p:spPr>
      </p:pic>
      <p:sp>
        <p:nvSpPr>
          <p:cNvPr id="50" name="Rectangle 45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F5B4340E-D844-4490-927A-868F93127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126" y="3653451"/>
            <a:ext cx="4228185" cy="2560320"/>
          </a:xfrm>
          <a:prstGeom prst="rect">
            <a:avLst/>
          </a:prstGeom>
        </p:spPr>
      </p:pic>
      <p:sp>
        <p:nvSpPr>
          <p:cNvPr id="51" name="Rectangle 47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13283086-2CDF-41B7-B37F-D7A295895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669" y="4022558"/>
            <a:ext cx="5212080" cy="18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63F1DE-B721-48CB-AFE5-5EB4D972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1219200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8E2487-4AB5-4011-B295-A34BC8C7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4" y="207741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sz="4400">
              <a:solidFill>
                <a:schemeClr val="bg2">
                  <a:lumMod val="75000"/>
                </a:schemeClr>
              </a:solidFill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pl-PL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0041EE3-2253-4E77-B274-EA8D1B0E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208" y="-1268333"/>
            <a:ext cx="9448800" cy="46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A79DA5E-84D4-458A-A997-3E19CCC28FF1}"/>
              </a:ext>
            </a:extLst>
          </p:cNvPr>
          <p:cNvSpPr txBox="1"/>
          <p:nvPr/>
        </p:nvSpPr>
        <p:spPr>
          <a:xfrm>
            <a:off x="440634" y="1910473"/>
            <a:ext cx="6732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Witamina B₁₂</a:t>
            </a:r>
            <a:r>
              <a:rPr lang="pl-PL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kobalamina – organiczny związek chemiczny zawierający kobalt jako atom centralny. W organizmach żywych pełni rolę regulatora produkcji erytrocytów. </a:t>
            </a:r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542FAFA-B8E1-421B-A76D-EE7AD9CC3B43}"/>
              </a:ext>
            </a:extLst>
          </p:cNvPr>
          <p:cNvSpPr txBox="1"/>
          <p:nvPr/>
        </p:nvSpPr>
        <p:spPr>
          <a:xfrm>
            <a:off x="440634" y="3199825"/>
            <a:ext cx="67321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ogle Sans"/>
              </a:rPr>
              <a:t>Źródła witaminy B12</a:t>
            </a:r>
            <a:endParaRPr lang="pl-PL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mięsa (m.in wołowina, wieprzowina, kurczaki),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</a:t>
            </a: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ędliny,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podroby (np. nerki),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ryby (m.in. tuńczyk, sardynki, łosoś),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owoce morza (m.in. ostrygi, homary, skorupiaki),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sery żółte,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</a:t>
            </a: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ajka,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leko,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pieczarki</a:t>
            </a:r>
            <a:endParaRPr lang="pl-PL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C9D8A12-6032-4512-98A8-DA6402A9413B}"/>
              </a:ext>
            </a:extLst>
          </p:cNvPr>
          <p:cNvSpPr txBox="1"/>
          <p:nvPr/>
        </p:nvSpPr>
        <p:spPr>
          <a:xfrm>
            <a:off x="7573618" y="4463756"/>
            <a:ext cx="47244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ogle Sans"/>
              </a:rPr>
              <a:t>Objawy niedoboru witaminy B12</a:t>
            </a:r>
            <a:endParaRPr lang="pl-PL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oogle Sans"/>
            </a:endParaRPr>
          </a:p>
          <a:p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Należą do nich zaburzenia umysłowe, emocjonalne i układu nerwowego: przedłużające się osłabienie organizmu, notoryczne zmęczenie, gorszy nastrój i depresja oraz otępienie i apatia.</a:t>
            </a:r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EB9BEDB-FE4C-4E28-8E32-1CA6C4DAB750}"/>
              </a:ext>
            </a:extLst>
          </p:cNvPr>
          <p:cNvSpPr txBox="1"/>
          <p:nvPr/>
        </p:nvSpPr>
        <p:spPr>
          <a:xfrm>
            <a:off x="7573618" y="1944761"/>
            <a:ext cx="39855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Witamina B12</a:t>
            </a:r>
            <a:r>
              <a:rPr lang="pl-PL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 bierze udział w tworzeniu czerwonych krwinek i zapobieganiu anemii. Jest potrzebna do prawidłowego dojrzewania erytrocytów i utrzymania ich właściwego poziomu. Pomaga zapobiegać anemii zwanej niedokrwistością megaloblastyczną</a:t>
            </a:r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4C9C6E7-47BF-4976-B6E6-5ACD6002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1" y="1993238"/>
            <a:ext cx="12192000" cy="41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6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077" y="-291367"/>
            <a:ext cx="10515600" cy="1325563"/>
          </a:xfrm>
        </p:spPr>
        <p:txBody>
          <a:bodyPr/>
          <a:lstStyle/>
          <a:p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9768" y="27791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i="1" u="sng">
                <a:solidFill>
                  <a:srgbClr val="FF0000"/>
                </a:solidFill>
                <a:latin typeface="Bodoni MT" panose="02070603080606020203" pitchFamily="18" charset="0"/>
              </a:rPr>
              <a:t>WITAMINA H-BIOTYNA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6570" cy="2779102"/>
          </a:xfrm>
          <a:prstGeom prst="rect">
            <a:avLst/>
          </a:prstGeom>
        </p:spPr>
      </p:pic>
      <p:sp>
        <p:nvSpPr>
          <p:cNvPr id="5" name="AutoShape 2" descr="Znalezione obrazy dla zapytania: witamina H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72" y="0"/>
            <a:ext cx="4176246" cy="277910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318" y="0"/>
            <a:ext cx="3838682" cy="27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907" y="5148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6600" b="1" i="1">
                <a:solidFill>
                  <a:srgbClr val="FF0000"/>
                </a:solidFill>
                <a:latin typeface="Eras Light ITC" panose="020B0402030504020804" pitchFamily="34" charset="0"/>
              </a:rPr>
              <a:t>INFORMACJE O WITAMINIE 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81970" y="2716307"/>
            <a:ext cx="17812590" cy="728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/>
              <a:t>                 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848707" y="16755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u="sng">
                <a:solidFill>
                  <a:srgbClr val="FF0000"/>
                </a:solidFill>
              </a:rPr>
              <a:t> W czym pomaga człowiekowi witamina H?</a:t>
            </a:r>
          </a:p>
          <a:p>
            <a:endParaRPr lang="pl-PL"/>
          </a:p>
          <a:p>
            <a:r>
              <a:rPr lang="pl-PL"/>
              <a:t>Witamina H głównie wspomaga układ nerwowy, ale nie tylko. Poza tym odpowiada również za pracę szpiku, gruczołów potowych, jąder, erytrocytów oraz proces przemiany glukozy w wątrobie – zresztą wątroba magazynuje witaminę H.</a:t>
            </a:r>
          </a:p>
          <a:p>
            <a:r>
              <a:rPr lang="pl-PL"/>
              <a:t>Dzięki witaminie H skóra i paznokcie poprawiają swój stan i koloryt. Poprawia się również rozwój fizyczny i umysłowy.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75754" y="3983915"/>
            <a:ext cx="5783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>
                <a:solidFill>
                  <a:srgbClr val="FF0000"/>
                </a:solidFill>
              </a:rPr>
              <a:t>Niedobór witaminy H:</a:t>
            </a:r>
          </a:p>
          <a:p>
            <a:endParaRPr lang="pl-PL"/>
          </a:p>
          <a:p>
            <a:r>
              <a:rPr lang="pl-PL"/>
              <a:t>Niedobór biotyny może powodować różne dolegliwości, jak: znużenie, brak łaknienia, rumień, wzmożoną senność, bóle mięśni, zmiany skórne, nudności, niedokrwistość, wzrost cholesterolu we krwi, zapalenie spojówek, problemy z włosami czy paznokciami. W efekcie dochodzi do niedokrwistości oraz zaburzeń układu nerwowego i depresji</a:t>
            </a:r>
          </a:p>
        </p:txBody>
      </p:sp>
      <p:sp>
        <p:nvSpPr>
          <p:cNvPr id="7" name="Prostokąt 6"/>
          <p:cNvSpPr/>
          <p:nvPr/>
        </p:nvSpPr>
        <p:spPr>
          <a:xfrm>
            <a:off x="167239" y="370691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u="sng">
              <a:solidFill>
                <a:srgbClr val="FF0000"/>
              </a:solidFill>
            </a:endParaRPr>
          </a:p>
          <a:p>
            <a:r>
              <a:rPr lang="pl-PL" u="sng">
                <a:solidFill>
                  <a:srgbClr val="FF0000"/>
                </a:solidFill>
              </a:rPr>
              <a:t>Gdzie jest zawarta witamina H:</a:t>
            </a:r>
          </a:p>
          <a:p>
            <a:endParaRPr lang="pl-PL" u="sng">
              <a:solidFill>
                <a:srgbClr val="FF0000"/>
              </a:solidFill>
            </a:endParaRPr>
          </a:p>
          <a:p>
            <a:r>
              <a:rPr lang="pl-PL"/>
              <a:t>Witamina H zwarta jest głównie w produktach zwierzęcych i </a:t>
            </a:r>
            <a:r>
              <a:rPr lang="pl-PL" err="1"/>
              <a:t>roślinnych.Witaminę</a:t>
            </a:r>
            <a:r>
              <a:rPr lang="pl-PL"/>
              <a:t> H możemy dostarczyć organizmowi, spożywając: kurze jaja, nerki wieprzowe, wątrobę wieprzową/drobiową/wołową, soję, groch, nasiona słonecznika, grzyby, mąkę pszenną razową, mleko, otręby, banany.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86" y="2070952"/>
            <a:ext cx="2619375" cy="17430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731" y="2070952"/>
            <a:ext cx="2952313" cy="20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2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Flowchart: Document 143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62104" y="1562107"/>
            <a:ext cx="6858000" cy="3733791"/>
          </a:xfrm>
          <a:prstGeom prst="flowChartDocumen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ight Triangle 145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7391214" y="-284145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az 53" descr="Obraz zawierający talerz, świeże, porządek&#10;&#10;Opis wygenerowany automatycznie">
            <a:extLst>
              <a:ext uri="{FF2B5EF4-FFF2-40B4-BE49-F238E27FC236}">
                <a16:creationId xmlns:a16="http://schemas.microsoft.com/office/drawing/2014/main" id="{17A945DD-5CB5-4FE9-A1D4-C0BB37EDC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19" r="-1" b="14596"/>
          <a:stretch/>
        </p:blipFill>
        <p:spPr>
          <a:xfrm>
            <a:off x="3838412" y="1769034"/>
            <a:ext cx="7827801" cy="440122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2343" y="465026"/>
            <a:ext cx="10390927" cy="838827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solidFill>
                  <a:schemeClr val="tx1"/>
                </a:solidFill>
                <a:latin typeface="Broadway"/>
                <a:cs typeface="Posterama"/>
              </a:rPr>
              <a:t>Witamina B6 - pirydoksyna</a:t>
            </a:r>
            <a:endParaRPr lang="pl-PL">
              <a:solidFill>
                <a:schemeClr val="tx1"/>
              </a:solidFill>
              <a:latin typeface="Broadway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294458" y="-1103335"/>
            <a:ext cx="905843" cy="75468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l-P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50" y="1"/>
            <a:ext cx="12188952" cy="2452880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4918297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153106E-34F0-458E-A0A1-813993D25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9" y="436792"/>
            <a:ext cx="11231030" cy="789666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l-PL">
                <a:solidFill>
                  <a:schemeClr val="tx1"/>
                </a:solidFill>
                <a:latin typeface="Broadway"/>
                <a:cs typeface="Posterama"/>
              </a:rPr>
              <a:t>Witamina B6 - właściwości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1385C10-7764-4B04-9B48-C1D570EE6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93" y="8709934"/>
            <a:ext cx="4612131" cy="2574919"/>
          </a:xfrm>
        </p:spPr>
        <p:txBody>
          <a:bodyPr anchor="ctr">
            <a:normAutofit/>
          </a:bodyPr>
          <a:lstStyle/>
          <a:p>
            <a:pPr algn="l"/>
            <a:endParaRPr lang="pl-PL">
              <a:solidFill>
                <a:schemeClr val="tx2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7524CD6-D0EE-451B-97D0-2B48C86E2981}"/>
              </a:ext>
            </a:extLst>
          </p:cNvPr>
          <p:cNvSpPr txBox="1"/>
          <p:nvPr/>
        </p:nvSpPr>
        <p:spPr>
          <a:xfrm>
            <a:off x="290285" y="2605314"/>
            <a:ext cx="5138057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Broadway"/>
              </a:rPr>
              <a:t>Witamina B6</a:t>
            </a:r>
            <a:r>
              <a:rPr lang="pl-PL" sz="2000">
                <a:latin typeface="Broadway"/>
              </a:rPr>
              <a:t> </a:t>
            </a:r>
            <a:r>
              <a:rPr lang="pl-PL">
                <a:latin typeface="Broadway"/>
              </a:rPr>
              <a:t>– czyli pirydoksyna, to substancja niezbędna dla prawidłowego funkcjonowania naszego organizmu. Witamina B6 odpowiada za prawidłowe działanie układu nerwowego, ma wpływ na ciśnienie krwi, skurcze mięśni i pracę serca, a także podnosi odporność organizmu.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887648-9B3B-4175-8B19-D796AECF9AE1}"/>
              </a:ext>
            </a:extLst>
          </p:cNvPr>
          <p:cNvSpPr txBox="1"/>
          <p:nvPr/>
        </p:nvSpPr>
        <p:spPr>
          <a:xfrm>
            <a:off x="6183086" y="2605314"/>
            <a:ext cx="521062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Broadway"/>
              </a:rPr>
              <a:t>Witamina ta, dzięki swoim właściwościom stosowana jest w terapii różnych </a:t>
            </a:r>
            <a:r>
              <a:rPr lang="pl-PL" err="1">
                <a:latin typeface="Broadway"/>
              </a:rPr>
              <a:t>schorzen</a:t>
            </a:r>
            <a:r>
              <a:rPr lang="pl-PL">
                <a:latin typeface="Broadway"/>
              </a:rPr>
              <a:t>. Istnieją badania naukowe, w których dowiedziono, że odpowiednio dobrane dawki witaminy B6, potrafią redukować kamienie nerkowe. Stosuje się ją także w leczeniu wypadania włosów, problemów z sercem, czy ciśnieniem krwi.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D6E76D4-FEC7-4634-83DA-08987A58A994}"/>
              </a:ext>
            </a:extLst>
          </p:cNvPr>
          <p:cNvSpPr txBox="1"/>
          <p:nvPr/>
        </p:nvSpPr>
        <p:spPr>
          <a:xfrm>
            <a:off x="288018" y="5382532"/>
            <a:ext cx="114953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Broadway"/>
              </a:rPr>
              <a:t>Jest to witamina z grupy B, rozpuszcza się w wodzie i jest prekursorem ważnych koenzymów, które kontrolują przebieg wielu kluczowych reakcji biochemicznych. Stosowanie </a:t>
            </a:r>
            <a:r>
              <a:rPr lang="pl-PL" err="1">
                <a:latin typeface="Broadway"/>
              </a:rPr>
              <a:t>izoniazydu</a:t>
            </a:r>
            <a:r>
              <a:rPr lang="pl-PL">
                <a:latin typeface="Broadway"/>
              </a:rPr>
              <a:t> jest najczęstszą przyczyną niedoboru tej witaminy.</a:t>
            </a:r>
          </a:p>
        </p:txBody>
      </p:sp>
    </p:spTree>
    <p:extLst>
      <p:ext uri="{BB962C8B-B14F-4D97-AF65-F5344CB8AC3E}">
        <p14:creationId xmlns:p14="http://schemas.microsoft.com/office/powerpoint/2010/main" val="79988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50" y="1"/>
            <a:ext cx="12188952" cy="2452880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4918297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D389EEC-B88B-4484-85A6-90F43208E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086" y="306163"/>
            <a:ext cx="7515373" cy="154440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l-PL">
                <a:solidFill>
                  <a:schemeClr val="tx1"/>
                </a:solidFill>
                <a:latin typeface="Broadway"/>
                <a:cs typeface="Posterama"/>
              </a:rPr>
              <a:t>Produkty bogate w witaminę B6 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7FB421-6C6E-43E8-B8CD-3648EADFA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93" y="2526848"/>
            <a:ext cx="3828360" cy="1544405"/>
          </a:xfrm>
        </p:spPr>
        <p:txBody>
          <a:bodyPr anchor="ctr">
            <a:normAutofit/>
          </a:bodyPr>
          <a:lstStyle/>
          <a:p>
            <a:pPr algn="l"/>
            <a:endParaRPr lang="pl-PL">
              <a:solidFill>
                <a:schemeClr val="tx2"/>
              </a:solidFill>
              <a:latin typeface="Bodoni MT Black"/>
            </a:endParaRPr>
          </a:p>
          <a:p>
            <a:pPr algn="l"/>
            <a:endParaRPr lang="pl-PL">
              <a:solidFill>
                <a:schemeClr val="tx2"/>
              </a:solidFill>
              <a:latin typeface="Bodoni MT Black"/>
            </a:endParaRPr>
          </a:p>
          <a:p>
            <a:pPr algn="l"/>
            <a:endParaRPr lang="pl-PL">
              <a:solidFill>
                <a:schemeClr val="tx2"/>
              </a:solidFill>
              <a:latin typeface="Bodoni MT Black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A40509-08EF-449C-A8BE-898506956CA0}"/>
              </a:ext>
            </a:extLst>
          </p:cNvPr>
          <p:cNvSpPr txBox="1"/>
          <p:nvPr/>
        </p:nvSpPr>
        <p:spPr>
          <a:xfrm>
            <a:off x="217715" y="2569029"/>
            <a:ext cx="11306629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>
                <a:latin typeface="Bodoni MT Black"/>
              </a:rPr>
              <a:t>                         </a:t>
            </a:r>
            <a:r>
              <a:rPr lang="pl-PL" sz="3600">
                <a:latin typeface="Bodoni MT Black"/>
              </a:rPr>
              <a:t>Znajdziemy ją w :</a:t>
            </a:r>
          </a:p>
          <a:p>
            <a:r>
              <a:rPr lang="pl-PL" sz="2800">
                <a:latin typeface="Bodoni MT Black"/>
              </a:rPr>
              <a:t>   - </a:t>
            </a:r>
            <a:r>
              <a:rPr lang="pl-PL" sz="2400">
                <a:latin typeface="Bodoni MT Black"/>
              </a:rPr>
              <a:t>mięsie,                                                             warzywach :            </a:t>
            </a:r>
            <a:endParaRPr lang="pl-PL"/>
          </a:p>
          <a:p>
            <a:r>
              <a:rPr lang="pl-PL" sz="2400">
                <a:latin typeface="Bodoni MT Black"/>
              </a:rPr>
              <a:t>    - rybach,                                                         - kapusta</a:t>
            </a:r>
            <a:endParaRPr lang="pl-PL"/>
          </a:p>
          <a:p>
            <a:r>
              <a:rPr lang="pl-PL" sz="2400">
                <a:latin typeface="Bodoni MT Black"/>
              </a:rPr>
              <a:t>    - jajkach,                                                        - groszek zielony,</a:t>
            </a:r>
          </a:p>
          <a:p>
            <a:r>
              <a:rPr lang="pl-PL" sz="2400">
                <a:latin typeface="Bodoni MT Black"/>
              </a:rPr>
              <a:t>    - mleku, jogurtach,                                         - kalafior,</a:t>
            </a:r>
          </a:p>
          <a:p>
            <a:r>
              <a:rPr lang="pl-PL" sz="2400">
                <a:latin typeface="Bodoni MT Black"/>
              </a:rPr>
              <a:t>    - drożdżach,                                                    - marchew,    </a:t>
            </a:r>
          </a:p>
          <a:p>
            <a:r>
              <a:rPr lang="pl-PL" sz="2400">
                <a:latin typeface="Bodoni MT Black"/>
              </a:rPr>
              <a:t>    - soi,                                                               - szpinak,</a:t>
            </a:r>
            <a:endParaRPr lang="pl-PL">
              <a:latin typeface="Avenir Next LT Pro"/>
            </a:endParaRPr>
          </a:p>
          <a:p>
            <a:r>
              <a:rPr lang="pl-PL" sz="2400">
                <a:latin typeface="Bodoni MT Black"/>
              </a:rPr>
              <a:t>    - orzeszkach ziemnych,                                   - ziemniaki,</a:t>
            </a:r>
          </a:p>
          <a:p>
            <a:r>
              <a:rPr lang="pl-PL" sz="2400">
                <a:latin typeface="Bodoni MT Black"/>
              </a:rPr>
              <a:t>    - bananach, kiwi,                                            - fasola</a:t>
            </a:r>
          </a:p>
          <a:p>
            <a:r>
              <a:rPr lang="pl-PL" sz="2400">
                <a:latin typeface="Bodoni MT Black"/>
              </a:rPr>
              <a:t>    - orzechach włoskich,</a:t>
            </a:r>
          </a:p>
          <a:p>
            <a:r>
              <a:rPr lang="pl-PL" sz="2400">
                <a:latin typeface="Bodoni MT Black"/>
              </a:rPr>
              <a:t>    - napojach energetycznych</a:t>
            </a:r>
          </a:p>
          <a:p>
            <a:r>
              <a:rPr lang="pl-PL" sz="2400">
                <a:latin typeface="Bodoni MT Black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11471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50" y="1"/>
            <a:ext cx="12188952" cy="2452880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4918297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B8D3D4C-50BC-476D-BBD2-26D282F82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113" y="407762"/>
            <a:ext cx="11252801" cy="71709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l-PL">
                <a:solidFill>
                  <a:schemeClr val="tx1"/>
                </a:solidFill>
                <a:latin typeface="Broadway"/>
                <a:cs typeface="Posterama"/>
              </a:rPr>
              <a:t>Witamina B6 – skutki niedoboru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E3CFC-4058-43F1-944B-87D8038F4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0593" y="8680905"/>
            <a:ext cx="4612131" cy="905777"/>
          </a:xfrm>
        </p:spPr>
        <p:txBody>
          <a:bodyPr anchor="ctr">
            <a:normAutofit/>
          </a:bodyPr>
          <a:lstStyle/>
          <a:p>
            <a:pPr algn="l"/>
            <a:endParaRPr lang="pl-PL">
              <a:solidFill>
                <a:schemeClr val="tx2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4EB6A71-714E-4764-BCAC-FC24F7FB655E}"/>
              </a:ext>
            </a:extLst>
          </p:cNvPr>
          <p:cNvSpPr txBox="1"/>
          <p:nvPr/>
        </p:nvSpPr>
        <p:spPr>
          <a:xfrm>
            <a:off x="203200" y="2532744"/>
            <a:ext cx="1171302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>
                <a:latin typeface="Broadway"/>
              </a:rPr>
              <a:t>                              Brak witaminy B6 wpływa na :</a:t>
            </a:r>
            <a:endParaRPr lang="pl-PL"/>
          </a:p>
          <a:p>
            <a:endParaRPr lang="pl-PL" sz="2800">
              <a:latin typeface="Broadway"/>
            </a:endParaRPr>
          </a:p>
          <a:p>
            <a:r>
              <a:rPr lang="pl-PL" sz="2000">
                <a:latin typeface="Broadway"/>
              </a:rPr>
              <a:t>- zmiany w szpiku kostnym,</a:t>
            </a:r>
          </a:p>
          <a:p>
            <a:r>
              <a:rPr lang="pl-PL" sz="2000">
                <a:latin typeface="Broadway"/>
              </a:rPr>
              <a:t>- nieprawidłowości w układzie nerwowym (drgawki)</a:t>
            </a:r>
          </a:p>
          <a:p>
            <a:r>
              <a:rPr lang="pl-PL" sz="2000">
                <a:latin typeface="Broadway"/>
              </a:rPr>
              <a:t>- depresję,</a:t>
            </a:r>
          </a:p>
          <a:p>
            <a:r>
              <a:rPr lang="pl-PL" sz="2000">
                <a:latin typeface="Broadway"/>
              </a:rPr>
              <a:t>- apatię,</a:t>
            </a:r>
          </a:p>
          <a:p>
            <a:r>
              <a:rPr lang="pl-PL" sz="2000">
                <a:latin typeface="Broadway"/>
              </a:rPr>
              <a:t>- obniżenie sprawności procesów myślowych,</a:t>
            </a:r>
          </a:p>
          <a:p>
            <a:r>
              <a:rPr lang="pl-PL" sz="2000">
                <a:latin typeface="Broadway"/>
              </a:rPr>
              <a:t>- zapalenia nerwów,</a:t>
            </a:r>
          </a:p>
          <a:p>
            <a:r>
              <a:rPr lang="pl-PL" sz="2000">
                <a:latin typeface="Broadway"/>
              </a:rPr>
              <a:t>- zmniejszoną odporność na infekcje,</a:t>
            </a:r>
          </a:p>
          <a:p>
            <a:r>
              <a:rPr lang="pl-PL" sz="2000">
                <a:latin typeface="Broadway"/>
              </a:rPr>
              <a:t>- kamicę nerkową,</a:t>
            </a:r>
          </a:p>
          <a:p>
            <a:r>
              <a:rPr lang="pl-PL" sz="2000">
                <a:latin typeface="Broadway"/>
              </a:rPr>
              <a:t>- zaburzenia w funkcjonowaniu mięśnia sercowego,</a:t>
            </a:r>
          </a:p>
          <a:p>
            <a:r>
              <a:rPr lang="pl-PL" sz="2000">
                <a:latin typeface="Broadway"/>
              </a:rPr>
              <a:t>- zwiększenie ryzyka powstawania nowotworów</a:t>
            </a:r>
          </a:p>
        </p:txBody>
      </p:sp>
    </p:spTree>
    <p:extLst>
      <p:ext uri="{BB962C8B-B14F-4D97-AF65-F5344CB8AC3E}">
        <p14:creationId xmlns:p14="http://schemas.microsoft.com/office/powerpoint/2010/main" val="184901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ssorted-green-toned-raw-organic-vegetables-next-to-vintage-chalk-menu-board-avocado-cabbage-cauliflower-cucumber-trim-127881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Prostokąt 2"/>
          <p:cNvSpPr/>
          <p:nvPr/>
        </p:nvSpPr>
        <p:spPr>
          <a:xfrm>
            <a:off x="3719736" y="2348880"/>
            <a:ext cx="4608512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Witamina B9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19736" y="3284984"/>
            <a:ext cx="4608512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(kwas foliowy</a:t>
            </a:r>
            <a:r>
              <a:rPr lang="pl-PL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D02EC66D-CC2B-43EA-87B6-C2546D4DAC0B}"/>
                  </a:ext>
                </a:extLst>
              </p14:cNvPr>
              <p14:cNvContentPartPr/>
              <p14:nvPr/>
            </p14:nvContentPartPr>
            <p14:xfrm>
              <a:off x="5085079" y="3058159"/>
              <a:ext cx="9525" cy="952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D02EC66D-CC2B-43EA-87B6-C2546D4DAC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8829" y="258190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EA72397B-D973-4EF3-93FC-5D107FDB2A67}"/>
                  </a:ext>
                </a:extLst>
              </p14:cNvPr>
              <p14:cNvContentPartPr/>
              <p14:nvPr/>
            </p14:nvContentPartPr>
            <p14:xfrm>
              <a:off x="4820920" y="2936239"/>
              <a:ext cx="9525" cy="952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EA72397B-D973-4EF3-93FC-5D107FDB2A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4670" y="245998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FD9CBACD-83F6-4F0B-A4AE-6630B32E95CB}"/>
                  </a:ext>
                </a:extLst>
              </p14:cNvPr>
              <p14:cNvContentPartPr/>
              <p14:nvPr/>
            </p14:nvContentPartPr>
            <p14:xfrm>
              <a:off x="4475479" y="2692399"/>
              <a:ext cx="9525" cy="95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FD9CBACD-83F6-4F0B-A4AE-6630B32E95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9229" y="2216149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3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520" y="704088"/>
            <a:ext cx="8640960" cy="852704"/>
          </a:xfrm>
        </p:spPr>
        <p:txBody>
          <a:bodyPr>
            <a:normAutofit/>
          </a:bodyPr>
          <a:lstStyle/>
          <a:p>
            <a:r>
              <a:rPr lang="pl-PL" sz="4000">
                <a:latin typeface="Arial" pitchFamily="34" charset="0"/>
                <a:cs typeface="Arial" pitchFamily="34" charset="0"/>
              </a:rPr>
              <a:t>Witamina B9 – co warto wiedzieć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75520" y="1700810"/>
            <a:ext cx="8712968" cy="381642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Witamina B9 (folacyna) znana powszechnie jako kwas foliowy</a:t>
            </a:r>
          </a:p>
          <a:p>
            <a:pPr lvl="0"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Odpowiada w organizmie za regulację wzrostu i funkcjonowania komórek </a:t>
            </a:r>
          </a:p>
          <a:p>
            <a:pPr lvl="0"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Decyduje o dobrym samopoczuciu psychicznym</a:t>
            </a:r>
          </a:p>
          <a:p>
            <a:pPr lvl="0"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Zapobiega uszkodzeniom cewy nerwowej u rozwijającego się w łonie matki dziecka</a:t>
            </a:r>
          </a:p>
          <a:p>
            <a:pPr lvl="0"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Bierze udział w zachowaniu materiału genetycznego </a:t>
            </a:r>
          </a:p>
          <a:p>
            <a:pPr lvl="0"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Usprawnia funkcjonowanie układu pokarmowego - wątroby, żołądka i jelit </a:t>
            </a:r>
          </a:p>
          <a:p>
            <a:pPr lvl="0"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Pobudza procesy krwiotwórcze czyli powstawanie czerwonych krwinek</a:t>
            </a:r>
          </a:p>
          <a:p>
            <a:pPr lvl="0">
              <a:lnSpc>
                <a:spcPct val="120000"/>
              </a:lnSpc>
            </a:pPr>
            <a:r>
              <a:rPr lang="pl-PL" sz="8000">
                <a:latin typeface="Arial" pitchFamily="34" charset="0"/>
                <a:cs typeface="Arial" pitchFamily="34" charset="0"/>
              </a:rPr>
              <a:t> Chroni organizm przed nowotworami (szczególnie rakiem macicy).</a:t>
            </a:r>
          </a:p>
          <a:p>
            <a:endParaRPr lang="pl-PL" sz="7200">
              <a:latin typeface="Arial" pitchFamily="34" charset="0"/>
              <a:cs typeface="Arial" pitchFamily="34" charset="0"/>
            </a:endParaRPr>
          </a:p>
          <a:p>
            <a:endParaRPr lang="pl-PL"/>
          </a:p>
          <a:p>
            <a:endParaRPr lang="pl-PL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5733256"/>
            <a:ext cx="84249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82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>
                <a:latin typeface="Arial" pitchFamily="34" charset="0"/>
                <a:cs typeface="Arial" pitchFamily="34" charset="0"/>
              </a:rPr>
              <a:t>Produkty bogate w witaminę B9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69026" y="2060848"/>
            <a:ext cx="4319463" cy="72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>
                <a:latin typeface="Arial" pitchFamily="34" charset="0"/>
                <a:cs typeface="Arial" pitchFamily="34" charset="0"/>
              </a:rPr>
              <a:t>Zapotrzebowanie dzienne</a:t>
            </a:r>
          </a:p>
          <a:p>
            <a:pPr algn="ctr"/>
            <a:r>
              <a:rPr lang="pl-PL">
                <a:latin typeface="Arial" pitchFamily="34" charset="0"/>
                <a:cs typeface="Arial" pitchFamily="34" charset="0"/>
              </a:rPr>
              <a:t>0,3- 0,4 mg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1847528" y="1988840"/>
            <a:ext cx="4176464" cy="4536504"/>
          </a:xfrm>
        </p:spPr>
        <p:txBody>
          <a:bodyPr>
            <a:normAutofit lnSpcReduction="10000"/>
          </a:bodyPr>
          <a:lstStyle/>
          <a:p>
            <a:r>
              <a:rPr lang="pl-PL">
                <a:latin typeface="Arial" pitchFamily="34" charset="0"/>
                <a:cs typeface="Arial" pitchFamily="34" charset="0"/>
              </a:rPr>
              <a:t>zielone warzywa liściaste:</a:t>
            </a:r>
          </a:p>
          <a:p>
            <a:pPr>
              <a:buFontTx/>
              <a:buChar char="-"/>
            </a:pPr>
            <a:r>
              <a:rPr lang="pl-PL">
                <a:latin typeface="Arial" pitchFamily="34" charset="0"/>
                <a:cs typeface="Arial" pitchFamily="34" charset="0"/>
              </a:rPr>
              <a:t>szpinak</a:t>
            </a:r>
          </a:p>
          <a:p>
            <a:pPr>
              <a:buFontTx/>
              <a:buChar char="-"/>
            </a:pPr>
            <a:r>
              <a:rPr lang="pl-PL">
                <a:latin typeface="Arial" pitchFamily="34" charset="0"/>
                <a:cs typeface="Arial" pitchFamily="34" charset="0"/>
              </a:rPr>
              <a:t>sałata</a:t>
            </a:r>
          </a:p>
          <a:p>
            <a:pPr>
              <a:buFontTx/>
              <a:buChar char="-"/>
            </a:pPr>
            <a:r>
              <a:rPr lang="pl-PL">
                <a:latin typeface="Arial" pitchFamily="34" charset="0"/>
                <a:cs typeface="Arial" pitchFamily="34" charset="0"/>
              </a:rPr>
              <a:t>szparagi</a:t>
            </a:r>
          </a:p>
          <a:p>
            <a:pPr>
              <a:buFontTx/>
              <a:buChar char="-"/>
            </a:pPr>
            <a:r>
              <a:rPr lang="pl-PL">
                <a:latin typeface="Arial" pitchFamily="34" charset="0"/>
                <a:cs typeface="Arial" pitchFamily="34" charset="0"/>
              </a:rPr>
              <a:t>brokuły</a:t>
            </a:r>
          </a:p>
          <a:p>
            <a:pPr>
              <a:buFontTx/>
              <a:buChar char="-"/>
            </a:pPr>
            <a:r>
              <a:rPr lang="pl-PL">
                <a:latin typeface="Arial" pitchFamily="34" charset="0"/>
                <a:cs typeface="Arial" pitchFamily="34" charset="0"/>
              </a:rPr>
              <a:t>brukselka</a:t>
            </a:r>
          </a:p>
          <a:p>
            <a:pPr>
              <a:buFontTx/>
              <a:buChar char="-"/>
            </a:pPr>
            <a:r>
              <a:rPr lang="pl-PL">
                <a:latin typeface="Arial" pitchFamily="34" charset="0"/>
                <a:cs typeface="Arial" pitchFamily="34" charset="0"/>
              </a:rPr>
              <a:t>kalafior</a:t>
            </a:r>
          </a:p>
          <a:p>
            <a:r>
              <a:rPr lang="pl-PL">
                <a:latin typeface="Arial" pitchFamily="34" charset="0"/>
                <a:cs typeface="Arial" pitchFamily="34" charset="0"/>
              </a:rPr>
              <a:t>groch, fasola, soczewica, soja</a:t>
            </a:r>
          </a:p>
          <a:p>
            <a:r>
              <a:rPr lang="pl-PL">
                <a:latin typeface="Arial" pitchFamily="34" charset="0"/>
                <a:cs typeface="Arial" pitchFamily="34" charset="0"/>
              </a:rPr>
              <a:t>awokado</a:t>
            </a:r>
          </a:p>
          <a:p>
            <a:r>
              <a:rPr lang="pl-PL">
                <a:latin typeface="Arial" pitchFamily="34" charset="0"/>
                <a:cs typeface="Arial" pitchFamily="34" charset="0"/>
              </a:rPr>
              <a:t>pszenica </a:t>
            </a:r>
          </a:p>
          <a:p>
            <a:r>
              <a:rPr lang="pl-PL">
                <a:latin typeface="Arial" pitchFamily="34" charset="0"/>
                <a:cs typeface="Arial" pitchFamily="34" charset="0"/>
              </a:rPr>
              <a:t>wątroba  </a:t>
            </a:r>
          </a:p>
          <a:p>
            <a:r>
              <a:rPr lang="pl-PL">
                <a:latin typeface="Arial" pitchFamily="34" charset="0"/>
                <a:cs typeface="Arial" pitchFamily="34" charset="0"/>
              </a:rPr>
              <a:t>jajka</a:t>
            </a:r>
          </a:p>
          <a:p>
            <a:endParaRPr lang="pl-PL"/>
          </a:p>
          <a:p>
            <a:pPr>
              <a:buNone/>
            </a:pPr>
            <a:endParaRPr lang="pl-PL"/>
          </a:p>
        </p:txBody>
      </p:sp>
      <p:pic>
        <p:nvPicPr>
          <p:cNvPr id="11" name="Symbol zastępczy zawartości 10" descr="witaminab9_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96000" y="2852936"/>
            <a:ext cx="4320481" cy="3672408"/>
          </a:xfrm>
        </p:spPr>
      </p:pic>
    </p:spTree>
    <p:extLst>
      <p:ext uri="{BB962C8B-B14F-4D97-AF65-F5344CB8AC3E}">
        <p14:creationId xmlns:p14="http://schemas.microsoft.com/office/powerpoint/2010/main" val="379100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pl-PL" sz="4400">
                <a:latin typeface="Arial" pitchFamily="34" charset="0"/>
                <a:cs typeface="Arial" pitchFamily="34" charset="0"/>
              </a:rPr>
              <a:t>Skutki niedoboru witaminy B9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75520" y="1772817"/>
            <a:ext cx="6048672" cy="4680519"/>
          </a:xfrm>
        </p:spPr>
        <p:txBody>
          <a:bodyPr>
            <a:noAutofit/>
          </a:bodyPr>
          <a:lstStyle/>
          <a:p>
            <a:r>
              <a:rPr lang="pl-PL" sz="2200">
                <a:latin typeface="Arial" pitchFamily="34" charset="0"/>
                <a:cs typeface="Arial" pitchFamily="34" charset="0"/>
              </a:rPr>
              <a:t>dysfunkcje układu sercowo-naczyniowego</a:t>
            </a:r>
          </a:p>
          <a:p>
            <a:r>
              <a:rPr lang="pl-PL" sz="2200">
                <a:latin typeface="Arial" pitchFamily="34" charset="0"/>
                <a:cs typeface="Arial" pitchFamily="34" charset="0"/>
              </a:rPr>
              <a:t>zahamowanie wzrostu i odbudowy komórek w organizmie</a:t>
            </a:r>
          </a:p>
          <a:p>
            <a:r>
              <a:rPr lang="pl-PL" sz="2200">
                <a:latin typeface="Arial" pitchFamily="34" charset="0"/>
                <a:cs typeface="Arial" pitchFamily="34" charset="0"/>
              </a:rPr>
              <a:t>za mała ilość czerwonych ciałek we krwi</a:t>
            </a:r>
          </a:p>
          <a:p>
            <a:pPr>
              <a:buNone/>
            </a:pPr>
            <a:r>
              <a:rPr lang="pl-PL" sz="2200">
                <a:latin typeface="Arial" pitchFamily="34" charset="0"/>
                <a:cs typeface="Arial" pitchFamily="34" charset="0"/>
              </a:rPr>
              <a:t>	 tzw. niedokrwistość megaloblastyczna</a:t>
            </a:r>
          </a:p>
          <a:p>
            <a:r>
              <a:rPr lang="pl-PL" sz="2200">
                <a:latin typeface="Arial" pitchFamily="34" charset="0"/>
                <a:cs typeface="Arial" pitchFamily="34" charset="0"/>
              </a:rPr>
              <a:t>ryzyko poronienia lub wystąpienia </a:t>
            </a:r>
          </a:p>
          <a:p>
            <a:pPr>
              <a:buNone/>
            </a:pPr>
            <a:r>
              <a:rPr lang="pl-PL" sz="2200">
                <a:latin typeface="Arial" pitchFamily="34" charset="0"/>
                <a:cs typeface="Arial" pitchFamily="34" charset="0"/>
              </a:rPr>
              <a:t>	u płodu poważnych wad cewy </a:t>
            </a:r>
          </a:p>
          <a:p>
            <a:pPr>
              <a:buNone/>
            </a:pPr>
            <a:r>
              <a:rPr lang="pl-PL" sz="2200">
                <a:latin typeface="Arial" pitchFamily="34" charset="0"/>
                <a:cs typeface="Arial" pitchFamily="34" charset="0"/>
              </a:rPr>
              <a:t>	nerwowej (tzn. wrodzone wady </a:t>
            </a:r>
          </a:p>
          <a:p>
            <a:pPr>
              <a:buNone/>
            </a:pPr>
            <a:r>
              <a:rPr lang="pl-PL" sz="2200">
                <a:latin typeface="Arial" pitchFamily="34" charset="0"/>
                <a:cs typeface="Arial" pitchFamily="34" charset="0"/>
              </a:rPr>
              <a:t>	rozwojowe ośrodkowego układu </a:t>
            </a:r>
          </a:p>
          <a:p>
            <a:pPr>
              <a:buNone/>
            </a:pPr>
            <a:r>
              <a:rPr lang="pl-PL" sz="2200">
                <a:latin typeface="Arial" pitchFamily="34" charset="0"/>
                <a:cs typeface="Arial" pitchFamily="34" charset="0"/>
              </a:rPr>
              <a:t>	nerwowego, które powstają podczas rozwoju </a:t>
            </a:r>
          </a:p>
          <a:p>
            <a:pPr>
              <a:buNone/>
            </a:pPr>
            <a:r>
              <a:rPr lang="pl-PL" sz="2200">
                <a:latin typeface="Arial" pitchFamily="34" charset="0"/>
                <a:cs typeface="Arial" pitchFamily="34" charset="0"/>
              </a:rPr>
              <a:t>	rozwoju płodu). </a:t>
            </a:r>
          </a:p>
        </p:txBody>
      </p:sp>
      <p:pic>
        <p:nvPicPr>
          <p:cNvPr id="5" name="Symbol zastępczy zawartości 4" descr="Folate-Vivapedi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72064" y="3789040"/>
            <a:ext cx="3528392" cy="2448272"/>
          </a:xfrm>
        </p:spPr>
      </p:pic>
    </p:spTree>
    <p:extLst>
      <p:ext uri="{BB962C8B-B14F-4D97-AF65-F5344CB8AC3E}">
        <p14:creationId xmlns:p14="http://schemas.microsoft.com/office/powerpoint/2010/main" val="3144519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zepływ">
  <a:themeElements>
    <a:clrScheme name="Niestandardowy 1">
      <a:dk1>
        <a:srgbClr val="29541B"/>
      </a:dk1>
      <a:lt1>
        <a:srgbClr val="E5F5DF"/>
      </a:lt1>
      <a:dk2>
        <a:srgbClr val="142A0D"/>
      </a:dk2>
      <a:lt2>
        <a:srgbClr val="234616"/>
      </a:lt2>
      <a:accent1>
        <a:srgbClr val="32651F"/>
      </a:accent1>
      <a:accent2>
        <a:srgbClr val="32651F"/>
      </a:accent2>
      <a:accent3>
        <a:srgbClr val="32651F"/>
      </a:accent3>
      <a:accent4>
        <a:srgbClr val="32651F"/>
      </a:accent4>
      <a:accent5>
        <a:srgbClr val="234616"/>
      </a:accent5>
      <a:accent6>
        <a:srgbClr val="234616"/>
      </a:accent6>
      <a:hlink>
        <a:srgbClr val="32651F"/>
      </a:hlink>
      <a:folHlink>
        <a:srgbClr val="32651F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16</Slides>
  <Notes>0</Notes>
  <HiddenSlides>0</HiddenSlide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Motyw pakietu Office</vt:lpstr>
      <vt:lpstr>Przepływ</vt:lpstr>
      <vt:lpstr>Motyw pakietu Office</vt:lpstr>
      <vt:lpstr>SineVTI</vt:lpstr>
      <vt:lpstr>Motyw pakietu Office</vt:lpstr>
      <vt:lpstr>Prezentacja programu PowerPoint</vt:lpstr>
      <vt:lpstr>Witamina B6 - pirydoksyna</vt:lpstr>
      <vt:lpstr>Witamina B6 - właściwości</vt:lpstr>
      <vt:lpstr>Produkty bogate w witaminę B6 :</vt:lpstr>
      <vt:lpstr>Witamina B6 – skutki niedoboru</vt:lpstr>
      <vt:lpstr>Prezentacja programu PowerPoint</vt:lpstr>
      <vt:lpstr>Witamina B9 – co warto wiedzieć</vt:lpstr>
      <vt:lpstr>Produkty bogate w witaminę B9</vt:lpstr>
      <vt:lpstr>Skutki niedoboru witaminy B9</vt:lpstr>
      <vt:lpstr>WITAMINA  C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INFORMACJE O WITAMINIE 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16</cp:revision>
  <dcterms:created xsi:type="dcterms:W3CDTF">2021-02-14T18:00:09Z</dcterms:created>
  <dcterms:modified xsi:type="dcterms:W3CDTF">2021-02-24T13:41:19Z</dcterms:modified>
</cp:coreProperties>
</file>